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72" r:id="rId12"/>
    <p:sldId id="266" r:id="rId13"/>
    <p:sldId id="269" r:id="rId14"/>
    <p:sldId id="264" r:id="rId1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8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перемещения страницы щёлкните мышью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Open Sans"/>
              </a:rPr>
              <a:t>Для правки формата примечаний щёлкните мышью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&lt;верхний колонтитул&gt;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empora LGC Uni"/>
              </a:rPr>
              <a:t>&lt;дата/время&gt;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empora LGC Uni"/>
              </a:rPr>
              <a:t>&lt;нижний колонтитул&gt;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9449E9BC-7DEC-4EF7-86A3-96820B83254F}" type="slidenum">
              <a:rPr lang="ru-RU" sz="1400" b="0" strike="noStrike" spc="-1">
                <a:latin typeface="Tempora LGC Uni"/>
              </a:rPr>
              <a:t>‹#›</a:t>
            </a:fld>
            <a:endParaRPr lang="ru-RU" sz="14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489546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1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2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1260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D711FD24-9B25-4A2F-BDDF-4E24B8F4E863}" type="slidenum">
              <a:rPr lang="ru-RU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131022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CBF394A-6A1F-45F9-B388-6A659F504196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2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12930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53AFCB5-26AB-42F4-BA95-10409C54385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3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676517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1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1E1FD06E-B351-4994-BFAC-7A6AB7C4FE0A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4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434208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5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280399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63D7AE27-2C7C-4697-B3B8-6CDF7A3BA581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6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284933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905400" y="4718160"/>
            <a:ext cx="4985280" cy="446184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t">
            <a:noAutofit/>
          </a:bodyPr>
          <a:lstStyle/>
          <a:p>
            <a:endParaRPr lang="ru-RU" sz="2000" b="0" strike="noStrike" spc="-1">
              <a:latin typeface="Open Sans"/>
            </a:endParaRPr>
          </a:p>
        </p:txBody>
      </p:sp>
      <p:sp>
        <p:nvSpPr>
          <p:cNvPr id="187" name="PlaceHolder 3"/>
          <p:cNvSpPr>
            <a:spLocks noGrp="1"/>
          </p:cNvSpPr>
          <p:nvPr>
            <p:ph type="sldNum"/>
          </p:nvPr>
        </p:nvSpPr>
        <p:spPr>
          <a:xfrm>
            <a:off x="3852360" y="9429840"/>
            <a:ext cx="2943720" cy="495360"/>
          </a:xfrm>
          <a:prstGeom prst="rect">
            <a:avLst/>
          </a:prstGeom>
          <a:noFill/>
          <a:ln w="9360">
            <a:noFill/>
          </a:ln>
        </p:spPr>
        <p:txBody>
          <a:bodyPr lIns="91800" tIns="0" rIns="91800" bIns="0" numCol="1" spcCol="0" anchor="b">
            <a:noAutofit/>
          </a:bodyPr>
          <a:lstStyle/>
          <a:p>
            <a:pPr algn="r">
              <a:lnSpc>
                <a:spcPct val="100000"/>
              </a:lnSpc>
            </a:pPr>
            <a:fld id="{32DFD472-D897-4BF5-A714-41CB1CA42F2B}" type="slidenum">
              <a:rPr lang="ru-RU" sz="1200" b="0" strike="noStrike" spc="-1">
                <a:solidFill>
                  <a:srgbClr val="000000"/>
                </a:solidFill>
                <a:latin typeface="Times New Roman"/>
              </a:rPr>
              <a:t>7</a:t>
            </a:fld>
            <a:endParaRPr lang="ru-RU" sz="1200" b="0" strike="noStrike" spc="-1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182592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1000"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83880"/>
            <a:ext cx="8229240" cy="152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Open San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3200" b="0" strike="noStrike" spc="-1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Open Sans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Open Sans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Open Sans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Open Sans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Open Sans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Open Sans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2"/>
          <p:cNvSpPr/>
          <p:nvPr/>
        </p:nvSpPr>
        <p:spPr>
          <a:xfrm>
            <a:off x="179640" y="1987560"/>
            <a:ext cx="8962920" cy="208800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ОСУЩЕСТВЛЕНИЕ ЦЕНТРАЛЬНЫМ УПРАВЛЕНИЕМ РОСТЕХНАДЗОРА МЕРОПРИЯТИЙ ПО ПРОФИЛАКТИКЕ НАРУШЕНИЙ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ОБЯЗАТЕЛЬНЫХ ТРЕБОВАНИЙ С УЧЕТОМ ОСОБЕННОСТЕЙ ОСУЩЕСТВЛЕНИЯ КОНТРОЛЬНОЙ (НАДЗОРНОЙ) ДЕЯТЕЛЬНОСТИ 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</a:t>
            </a:r>
            <a:r>
              <a:rPr lang="ru-RU" sz="1800" b="1" strike="noStrike" spc="-1" dirty="0" smtClean="0">
                <a:solidFill>
                  <a:srgbClr val="1A1A4D"/>
                </a:solidFill>
                <a:latin typeface="Arial"/>
                <a:ea typeface="DejaVu Sans"/>
              </a:rPr>
              <a:t>1 квартале 2024 года</a:t>
            </a: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algn="ctr">
              <a:lnSpc>
                <a:spcPct val="90000"/>
              </a:lnSpc>
            </a:pP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Доклад заместителя руководителя Центрального управления Ростехнадзора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Филатова Александра Владимировича</a:t>
            </a:r>
            <a:endParaRPr lang="ru-RU" sz="2000" b="0" strike="noStrike" spc="-1" dirty="0">
              <a:latin typeface="Open Sans"/>
            </a:endParaRPr>
          </a:p>
        </p:txBody>
      </p:sp>
      <p:sp>
        <p:nvSpPr>
          <p:cNvPr id="83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4" name="Text Box 4"/>
          <p:cNvSpPr/>
          <p:nvPr/>
        </p:nvSpPr>
        <p:spPr>
          <a:xfrm>
            <a:off x="304920" y="6137640"/>
            <a:ext cx="8533080" cy="398655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2</a:t>
            </a:r>
            <a:r>
              <a:rPr lang="ru-RU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4 июня</a:t>
            </a:r>
            <a:r>
              <a:rPr lang="en-US" sz="2000" b="1" strike="noStrike" spc="-1" dirty="0" smtClean="0">
                <a:solidFill>
                  <a:srgbClr val="4040B2"/>
                </a:solidFill>
                <a:latin typeface="Calibri"/>
                <a:ea typeface="DejaVu Sans"/>
              </a:rPr>
              <a:t> </a:t>
            </a:r>
            <a:r>
              <a:rPr lang="ru-RU" sz="2000" b="1" strike="noStrike" spc="-1" dirty="0">
                <a:solidFill>
                  <a:srgbClr val="4040B2"/>
                </a:solidFill>
                <a:latin typeface="Calibri"/>
                <a:ea typeface="DejaVu Sans"/>
              </a:rPr>
              <a:t>2024 г.</a:t>
            </a: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85" name="Group 36"/>
          <p:cNvGrpSpPr/>
          <p:nvPr/>
        </p:nvGrpSpPr>
        <p:grpSpPr>
          <a:xfrm>
            <a:off x="0" y="127080"/>
            <a:ext cx="9142560" cy="1609920"/>
            <a:chOff x="0" y="127080"/>
            <a:chExt cx="9142560" cy="1609920"/>
          </a:xfrm>
        </p:grpSpPr>
        <p:sp>
          <p:nvSpPr>
            <p:cNvPr id="86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Text Box 40"/>
            <p:cNvSpPr/>
            <p:nvPr/>
          </p:nvSpPr>
          <p:spPr>
            <a:xfrm>
              <a:off x="519120" y="127080"/>
              <a:ext cx="8318520" cy="85716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8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800" b="0" strike="noStrike" spc="-1">
                <a:latin typeface="Open Sans"/>
              </a:endParaRPr>
            </a:p>
          </p:txBody>
        </p:sp>
        <p:pic>
          <p:nvPicPr>
            <p:cNvPr id="90" name="Picture 41" descr="fsetan_emblema2007"/>
            <p:cNvPicPr/>
            <p:nvPr/>
          </p:nvPicPr>
          <p:blipFill>
            <a:blip r:embed="rId3"/>
            <a:stretch/>
          </p:blipFill>
          <p:spPr>
            <a:xfrm>
              <a:off x="324000" y="54936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91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ПБ-9: непоступление в территориальный орган Ростехнадзора от юридического лица (индивидуального предпринимателя), эксплуатирующего опасный производственный объект III или IV класса опасности, заявления о внесении изменений в сведения об указанном объекте, содержащиеся в государственном реестре опасных производственных объектов, по истечении двух лет с даты внесения в реестр заключений экспертизы промышленной безопасности заключения, содержащего вывод о соответствии документации на техническое перевооружение, связанной с модернизацией или заменой технических устройств на указанных объектах, требованиям промышленной безопасности (при условии отсутствия информации о непроведении технического перевооружения на объекте)</a:t>
            </a:r>
            <a:r>
              <a:rPr lang="ru-RU" sz="1400" spc="-1" dirty="0">
                <a:solidFill>
                  <a:srgbClr val="000000"/>
                </a:solidFill>
                <a:latin typeface="Times New Roman"/>
                <a:ea typeface="DejaVu Sans"/>
              </a:rPr>
              <a:t>.</a:t>
            </a: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10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3062719273"/>
      </p:ext>
    </p:extLst>
  </p:cSld>
  <p:clrMapOvr>
    <a:masterClrMapping/>
  </p:clrMapOvr>
  <p:transition spd="med"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91163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solidFill>
                  <a:srgbClr val="000000"/>
                </a:solidFill>
                <a:latin typeface="Times New Roman"/>
              </a:rPr>
              <a:t>Потребители электрической энергии, теплоснабжающие организации, теплосетевых организаций 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установление комиссией по проведению технического освидетельствования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r>
              <a:rPr lang="ru-RU" sz="1400" b="1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электроэнергетики</a:t>
            </a:r>
            <a:endParaRPr lang="ru-RU" sz="1400" b="1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основным технологическим оборудованием и линиями электропередачи электрических станций и электрических сетей значения индекса технического состояния равного или ниже "25";</a:t>
            </a: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комиссией значения индекса технического состояния объекта технического освидетельствования от "0" до "26" включительно или принятие комиссией решения о допуске к работе объекта технического освидетельствования при проведении соответствующих технических мероприятий либо о прекращении эксплуатации в результате проведения технического освидетельствования;</a:t>
            </a:r>
            <a:endParaRPr lang="ru-RU" sz="15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E8606F08-0376-4DCA-B776-5D5984D41B11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11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151750657"/>
      </p:ext>
    </p:extLst>
  </p:cSld>
  <p:clrMapOvr>
    <a:masterClrMapping/>
  </p:clrMapOvr>
  <p:transition spd="med"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-78377" y="900000"/>
            <a:ext cx="9152707" cy="71108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500" b="1" spc="-1" dirty="0">
                <a:solidFill>
                  <a:srgbClr val="2A6099"/>
                </a:solidFill>
              </a:rPr>
              <a:t>по федеральному государственному энергетическому надзору  согласно </a:t>
            </a:r>
            <a:r>
              <a:rPr lang="ru-RU" sz="15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Минэнерго России                               от Ростехнадзора от 30 декабря 2021 г. № 1540</a:t>
            </a:r>
            <a:endParaRPr lang="ru-RU" sz="1500" b="0" strike="noStrike" spc="-1" dirty="0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0" y="1611086"/>
            <a:ext cx="9142920" cy="44326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выявление Минэнерго России в ходе осуществления мониторинга готовности субъектов электроэнергетики к работе в отопительный сезон  в отношении субъекта электроэнергетики в течение трех отчетных месяцев подряд следующих показателей в совокупности:</a:t>
            </a:r>
          </a:p>
          <a:p>
            <a:pPr marL="108000" algn="just">
              <a:lnSpc>
                <a:spcPct val="150000"/>
              </a:lnSpc>
              <a:buClr>
                <a:srgbClr val="000000"/>
              </a:buClr>
              <a:buSzPct val="45000"/>
            </a:pPr>
            <a:endParaRPr lang="ru-RU" sz="800" spc="-1" dirty="0">
              <a:solidFill>
                <a:srgbClr val="000000"/>
              </a:solidFill>
              <a:latin typeface="Times New Roman"/>
            </a:endParaRP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значение рассчитанного в соответствии с Методикой проведения оценки готовности субъектов электроэнергетики к работе в отопительный сезон, утвержденной приказом Минэнерго России                                 от 27 декабря 2017 г. N 1233 индекса готовности одного и более объектов субъекта электроэнергетики, указанных в пункте  1.4 Методики, соответствует значению менее "0,95";</a:t>
            </a:r>
          </a:p>
          <a:p>
            <a:pPr marL="393750" indent="-28575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</a:pPr>
            <a:r>
              <a:rPr lang="ru-RU" sz="1500" spc="-1" dirty="0">
                <a:solidFill>
                  <a:srgbClr val="000000"/>
                </a:solidFill>
                <a:latin typeface="Times New Roman"/>
              </a:rPr>
              <a:t>достижение одним и более объектами со значением индекса готовности менее "0,95" установленной величины одного и более предусмотренных Методикой специализированных индикаторов в группах условий готовности объектов, оценка выполнения которых в соответствии с пунктом 2.6 Методики составила менее "1".</a:t>
            </a: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1391969E-5048-4BB7-90AF-5A26F6E11529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12</a:t>
            </a:r>
            <a:endParaRPr lang="ru-RU" sz="1600" spc="-1" dirty="0">
              <a:latin typeface="Tempora LGC Uni"/>
            </a:endParaRPr>
          </a:p>
        </p:txBody>
      </p:sp>
    </p:spTree>
    <p:extLst>
      <p:ext uri="{BB962C8B-B14F-4D97-AF65-F5344CB8AC3E}">
        <p14:creationId xmlns:p14="http://schemas.microsoft.com/office/powerpoint/2010/main" val="4214805332"/>
      </p:ext>
    </p:extLst>
  </p:cSld>
  <p:clrMapOvr>
    <a:masterClrMapping/>
  </p:clrMapOvr>
  <p:transition spd="med"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 2"/>
          <p:cNvSpPr/>
          <p:nvPr/>
        </p:nvSpPr>
        <p:spPr>
          <a:xfrm>
            <a:off x="107280" y="2534760"/>
            <a:ext cx="9142560" cy="262764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2D2D8A"/>
                </a:solidFill>
                <a:latin typeface="Arial"/>
                <a:ea typeface="DejaVu Sans"/>
              </a:rPr>
              <a:t>Благодарю за внимание!</a:t>
            </a: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400" b="0" strike="noStrike" spc="-1">
              <a:latin typeface="Open Sans"/>
            </a:endParaRPr>
          </a:p>
        </p:txBody>
      </p:sp>
      <p:sp>
        <p:nvSpPr>
          <p:cNvPr id="161" name="Rectangle 3"/>
          <p:cNvSpPr/>
          <p:nvPr/>
        </p:nvSpPr>
        <p:spPr>
          <a:xfrm>
            <a:off x="0" y="5029200"/>
            <a:ext cx="9142560" cy="684360"/>
          </a:xfrm>
          <a:prstGeom prst="rect">
            <a:avLst/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162" name="Group 36"/>
          <p:cNvGrpSpPr/>
          <p:nvPr/>
        </p:nvGrpSpPr>
        <p:grpSpPr>
          <a:xfrm>
            <a:off x="0" y="152280"/>
            <a:ext cx="9142560" cy="1619640"/>
            <a:chOff x="0" y="152280"/>
            <a:chExt cx="9142560" cy="1619640"/>
          </a:xfrm>
        </p:grpSpPr>
        <p:sp>
          <p:nvSpPr>
            <p:cNvPr id="163" name="Rectangle 37"/>
            <p:cNvSpPr/>
            <p:nvPr/>
          </p:nvSpPr>
          <p:spPr>
            <a:xfrm>
              <a:off x="0" y="1074600"/>
              <a:ext cx="9142560" cy="9216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Rectangle 38"/>
            <p:cNvSpPr/>
            <p:nvPr/>
          </p:nvSpPr>
          <p:spPr>
            <a:xfrm>
              <a:off x="0" y="1252440"/>
              <a:ext cx="9142560" cy="262080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/>
            </a:gra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Rectangle 39"/>
            <p:cNvSpPr/>
            <p:nvPr/>
          </p:nvSpPr>
          <p:spPr>
            <a:xfrm>
              <a:off x="0" y="1162080"/>
              <a:ext cx="9142560" cy="127080"/>
            </a:xfrm>
            <a:prstGeom prst="rect">
              <a:avLst/>
            </a:prstGeom>
            <a:solidFill>
              <a:srgbClr val="993300"/>
            </a:solidFill>
            <a:ln w="9525">
              <a:noFill/>
            </a:ln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6" name="Text Box 40"/>
            <p:cNvSpPr/>
            <p:nvPr/>
          </p:nvSpPr>
          <p:spPr>
            <a:xfrm>
              <a:off x="735120" y="152280"/>
              <a:ext cx="8318520" cy="801720"/>
            </a:xfrm>
            <a:prstGeom prst="rect">
              <a:avLst/>
            </a:prstGeom>
            <a:noFill/>
            <a:ln w="952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ctr">
                <a:lnSpc>
                  <a:spcPct val="90000"/>
                </a:lnSpc>
              </a:pPr>
              <a:endParaRPr lang="ru-RU" sz="18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Центральное управление Федеральной службы по экологическому, </a:t>
              </a:r>
              <a:endParaRPr lang="ru-RU" sz="1600" b="0" strike="noStrike" spc="-1">
                <a:latin typeface="Open Sans"/>
              </a:endParaRPr>
            </a:p>
            <a:p>
              <a:pPr algn="ctr">
                <a:lnSpc>
                  <a:spcPct val="90000"/>
                </a:lnSpc>
              </a:pPr>
              <a:r>
                <a:rPr lang="ru-RU" sz="1600" b="1" strike="noStrike" spc="-1">
                  <a:solidFill>
                    <a:srgbClr val="4040B2"/>
                  </a:solidFill>
                  <a:latin typeface="Calibri"/>
                  <a:ea typeface="DejaVu Sans"/>
                </a:rPr>
                <a:t>технологическому и атомному надзору</a:t>
              </a:r>
              <a:endParaRPr lang="ru-RU" sz="1600" b="0" strike="noStrike" spc="-1">
                <a:latin typeface="Open Sans"/>
              </a:endParaRPr>
            </a:p>
          </p:txBody>
        </p:sp>
        <p:pic>
          <p:nvPicPr>
            <p:cNvPr id="167" name="Picture 41" descr="fsetan_emblema2007"/>
            <p:cNvPicPr/>
            <p:nvPr/>
          </p:nvPicPr>
          <p:blipFill>
            <a:blip r:embed="rId2"/>
            <a:stretch/>
          </p:blipFill>
          <p:spPr>
            <a:xfrm>
              <a:off x="201600" y="584280"/>
              <a:ext cx="1055880" cy="11876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68" name="Line 2"/>
          <p:cNvSpPr/>
          <p:nvPr/>
        </p:nvSpPr>
        <p:spPr>
          <a:xfrm>
            <a:off x="428400" y="5121000"/>
            <a:ext cx="850104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Line 2"/>
          <p:cNvSpPr/>
          <p:nvPr/>
        </p:nvSpPr>
        <p:spPr>
          <a:xfrm>
            <a:off x="0" y="-98712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Num"/>
          </p:nvPr>
        </p:nvSpPr>
        <p:spPr>
          <a:xfrm>
            <a:off x="7010280" y="6453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2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95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96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97" name="Скругленный прямоугольник 1"/>
          <p:cNvSpPr/>
          <p:nvPr/>
        </p:nvSpPr>
        <p:spPr>
          <a:xfrm>
            <a:off x="323640" y="88128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Управление осуществляет контроль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2060"/>
                </a:solidFill>
                <a:latin typeface="Arial"/>
                <a:ea typeface="DejaVu Sans"/>
              </a:rPr>
              <a:t>на территориях шести субъектов Российской Федерации</a:t>
            </a:r>
            <a:endParaRPr lang="ru-RU" sz="1800" b="0" strike="noStrike" spc="-1">
              <a:latin typeface="Open Sans"/>
            </a:endParaRPr>
          </a:p>
        </p:txBody>
      </p:sp>
      <p:pic>
        <p:nvPicPr>
          <p:cNvPr id="98" name="Picture 10"/>
          <p:cNvPicPr/>
          <p:nvPr/>
        </p:nvPicPr>
        <p:blipFill>
          <a:blip r:embed="rId4"/>
          <a:stretch/>
        </p:blipFill>
        <p:spPr>
          <a:xfrm>
            <a:off x="327240" y="1718640"/>
            <a:ext cx="8708400" cy="4805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p:transition spd="med"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>
                <a:solidFill>
                  <a:srgbClr val="000000"/>
                </a:solidFill>
                <a:latin typeface="Arial"/>
              </a:rPr>
              <a:t>3</a:t>
            </a:r>
            <a:endParaRPr lang="ru-RU" sz="1600" b="0" strike="noStrike" spc="-1">
              <a:latin typeface="Tempora LGC Uni"/>
            </a:endParaRPr>
          </a:p>
        </p:txBody>
      </p:sp>
      <p:sp>
        <p:nvSpPr>
          <p:cNvPr id="100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1" name="Рисунок 23"/>
          <p:cNvPicPr/>
          <p:nvPr/>
        </p:nvPicPr>
        <p:blipFill>
          <a:blip r:embed="rId3"/>
          <a:stretch/>
        </p:blipFill>
        <p:spPr>
          <a:xfrm>
            <a:off x="161640" y="272160"/>
            <a:ext cx="463680" cy="4892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02" name="Таблица 1"/>
          <p:cNvGraphicFramePr/>
          <p:nvPr>
            <p:extLst>
              <p:ext uri="{D42A27DB-BD31-4B8C-83A1-F6EECF244321}">
                <p14:modId xmlns:p14="http://schemas.microsoft.com/office/powerpoint/2010/main" val="2208077153"/>
              </p:ext>
            </p:extLst>
          </p:nvPr>
        </p:nvGraphicFramePr>
        <p:xfrm>
          <a:off x="979560" y="2039040"/>
          <a:ext cx="7489440" cy="4053960"/>
        </p:xfrm>
        <a:graphic>
          <a:graphicData uri="http://schemas.openxmlformats.org/drawingml/2006/table">
            <a:tbl>
              <a:tblPr/>
              <a:tblGrid>
                <a:gridCol w="4681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08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17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66"/>
                          </a:solidFill>
                          <a:latin typeface="Arial"/>
                        </a:rPr>
                        <a:t>Опасные производственные объекты</a:t>
                      </a:r>
                      <a:endParaRPr lang="ru-RU" sz="2000" b="0" strike="noStrike" spc="-1" dirty="0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16 985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gradFill rotWithShape="0">
                      <a:gsLst>
                        <a:gs pos="0">
                          <a:srgbClr val="CEF1F4"/>
                        </a:gs>
                        <a:gs pos="100000">
                          <a:srgbClr val="DEF5F8"/>
                        </a:gs>
                      </a:gsLst>
                      <a:lin ang="54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Объекты энергетики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>
                          <a:solidFill>
                            <a:srgbClr val="FF0000"/>
                          </a:solidFill>
                          <a:latin typeface="Arial"/>
                        </a:rPr>
                        <a:t>107 313</a:t>
                      </a:r>
                      <a:endParaRPr lang="ru-RU" sz="2400" b="0" strike="noStrike" spc="-1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1F8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4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Гидротехнические сооружения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2 059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5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1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66"/>
                          </a:solidFill>
                          <a:latin typeface="Arial"/>
                        </a:rPr>
                        <a:t>Строящиеся (реконструируемые) объекты капитального строительства</a:t>
                      </a:r>
                      <a:endParaRPr lang="ru-RU" sz="2000" b="0" strike="noStrike" spc="-1"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0000"/>
                          </a:solidFill>
                          <a:latin typeface="Arial"/>
                        </a:rPr>
                        <a:t>388</a:t>
                      </a:r>
                      <a:endParaRPr lang="ru-RU" sz="2400" b="0" strike="noStrike" spc="-1" dirty="0">
                        <a:solidFill>
                          <a:srgbClr val="FF0000"/>
                        </a:solidFill>
                        <a:latin typeface="Open Sans"/>
                      </a:endParaRPr>
                    </a:p>
                  </a:txBody>
                  <a:tcPr anchor="ctr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7F7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3" name="PlaceHolder 2"/>
          <p:cNvSpPr>
            <a:spLocks noGrp="1"/>
          </p:cNvSpPr>
          <p:nvPr>
            <p:ph type="title"/>
          </p:nvPr>
        </p:nvSpPr>
        <p:spPr>
          <a:xfrm>
            <a:off x="713520" y="21672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4" name="Скругленный прямоугольник 1"/>
          <p:cNvSpPr/>
          <p:nvPr/>
        </p:nvSpPr>
        <p:spPr>
          <a:xfrm>
            <a:off x="713520" y="1076400"/>
            <a:ext cx="7770960" cy="64620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ПОДНАДЗОРНЫЕ ОБЪЕКТЫ</a:t>
            </a:r>
            <a:endParaRPr lang="ru-RU" sz="20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4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07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08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09" name="Скругленный прямоугольник 1"/>
          <p:cNvSpPr/>
          <p:nvPr/>
        </p:nvSpPr>
        <p:spPr>
          <a:xfrm>
            <a:off x="1545480" y="904320"/>
            <a:ext cx="6407280" cy="62496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002060"/>
                </a:solidFill>
                <a:latin typeface="Arial"/>
                <a:ea typeface="DejaVu Sans"/>
              </a:rPr>
              <a:t>Подготовка к профилактическим мероприятиям</a:t>
            </a:r>
            <a:endParaRPr lang="ru-RU" sz="2000" b="0" strike="noStrike" spc="-1">
              <a:latin typeface="Open Sans"/>
            </a:endParaRPr>
          </a:p>
        </p:txBody>
      </p:sp>
      <p:grpSp>
        <p:nvGrpSpPr>
          <p:cNvPr id="110" name="Группа 7"/>
          <p:cNvGrpSpPr/>
          <p:nvPr/>
        </p:nvGrpSpPr>
        <p:grpSpPr>
          <a:xfrm>
            <a:off x="451800" y="1202400"/>
            <a:ext cx="8456760" cy="4880520"/>
            <a:chOff x="451800" y="1202400"/>
            <a:chExt cx="8456760" cy="4880520"/>
          </a:xfrm>
        </p:grpSpPr>
        <p:sp>
          <p:nvSpPr>
            <p:cNvPr id="111" name="Прямоугольник 8"/>
            <p:cNvSpPr/>
            <p:nvPr/>
          </p:nvSpPr>
          <p:spPr>
            <a:xfrm>
              <a:off x="451800" y="1202400"/>
              <a:ext cx="8456760" cy="4880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2" name="Полилиния 9"/>
            <p:cNvSpPr/>
            <p:nvPr/>
          </p:nvSpPr>
          <p:spPr>
            <a:xfrm>
              <a:off x="611640" y="3551760"/>
              <a:ext cx="8209800" cy="78444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Назначение ответственных лиц (инспекторов) </a:t>
              </a:r>
              <a:r>
                <a:t/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за каждое предприятие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3" name="Полилиния 10"/>
            <p:cNvSpPr/>
            <p:nvPr/>
          </p:nvSpPr>
          <p:spPr>
            <a:xfrm>
              <a:off x="611640" y="2386440"/>
              <a:ext cx="8209800" cy="105228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перечней контролируемых лиц </a:t>
              </a:r>
              <a:r>
                <a:t/>
              </a:r>
              <a:br/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по срокам выданных предписаний – до и после 10 марта 2022 г.</a:t>
              </a:r>
              <a:endParaRPr lang="ru-RU" sz="1800" b="0" strike="noStrike" spc="-1">
                <a:latin typeface="Open Sans"/>
              </a:endParaRPr>
            </a:p>
            <a:p>
              <a:pPr>
                <a:lnSpc>
                  <a:spcPct val="100000"/>
                </a:lnSpc>
              </a:pPr>
              <a:r>
                <a:rPr lang="ru-RU" sz="18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(в том числе для автоматического продления)</a:t>
              </a:r>
              <a:endParaRPr lang="ru-RU" sz="1800" b="0" strike="noStrike" spc="-1">
                <a:latin typeface="Open Sans"/>
              </a:endParaRPr>
            </a:p>
          </p:txBody>
        </p:sp>
        <p:sp>
          <p:nvSpPr>
            <p:cNvPr id="114" name="Полилиния 11"/>
            <p:cNvSpPr/>
            <p:nvPr/>
          </p:nvSpPr>
          <p:spPr>
            <a:xfrm>
              <a:off x="608040" y="4491720"/>
              <a:ext cx="8209800" cy="7722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Утверждение графика выполнения мероприятий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со сроком их исполнения до 1 сентября 2023 г. 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15" name="Полилиния 13"/>
            <p:cNvSpPr/>
            <p:nvPr/>
          </p:nvSpPr>
          <p:spPr>
            <a:xfrm>
              <a:off x="611640" y="1385280"/>
              <a:ext cx="8218440" cy="9194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Формирование перечня контролируемых лиц, </a:t>
              </a:r>
              <a:r>
                <a:t/>
              </a:r>
              <a:br/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в отношении которых отменены плановые проверки</a:t>
              </a:r>
              <a:endParaRPr lang="ru-RU" sz="2000" b="0" strike="noStrike" spc="-1">
                <a:latin typeface="Open Sans"/>
              </a:endParaRPr>
            </a:p>
          </p:txBody>
        </p:sp>
      </p:grpSp>
      <p:sp>
        <p:nvSpPr>
          <p:cNvPr id="116" name="Прямоугольник 17"/>
          <p:cNvSpPr/>
          <p:nvPr/>
        </p:nvSpPr>
        <p:spPr>
          <a:xfrm>
            <a:off x="795240" y="14940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7" name="Прямоугольник 15"/>
          <p:cNvSpPr/>
          <p:nvPr/>
        </p:nvSpPr>
        <p:spPr>
          <a:xfrm>
            <a:off x="795240" y="255024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8" name="Прямоугольник 16"/>
          <p:cNvSpPr/>
          <p:nvPr/>
        </p:nvSpPr>
        <p:spPr>
          <a:xfrm>
            <a:off x="795240" y="364716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19" name="Прямоугольник 18"/>
          <p:cNvSpPr/>
          <p:nvPr/>
        </p:nvSpPr>
        <p:spPr>
          <a:xfrm>
            <a:off x="795240" y="453312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20" name="Полилиния 19"/>
          <p:cNvSpPr/>
          <p:nvPr/>
        </p:nvSpPr>
        <p:spPr>
          <a:xfrm>
            <a:off x="608040" y="5376960"/>
            <a:ext cx="8209800" cy="870120"/>
          </a:xfrm>
          <a:custGeom>
            <a:avLst/>
            <a:gdLst/>
            <a:ahLst/>
            <a:cxnLst/>
            <a:rect l="l" t="t" r="r" b="b"/>
            <a:pathLst>
              <a:path w="6207481" h="462070">
                <a:moveTo>
                  <a:pt x="0" y="77012"/>
                </a:moveTo>
                <a:cubicBezTo>
                  <a:pt x="0" y="34479"/>
                  <a:pt x="34479" y="0"/>
                  <a:pt x="77012" y="0"/>
                </a:cubicBezTo>
                <a:lnTo>
                  <a:pt x="6130469" y="0"/>
                </a:lnTo>
                <a:cubicBezTo>
                  <a:pt x="6173002" y="0"/>
                  <a:pt x="6207481" y="34479"/>
                  <a:pt x="6207481" y="77012"/>
                </a:cubicBezTo>
                <a:lnTo>
                  <a:pt x="6207481" y="385058"/>
                </a:lnTo>
                <a:cubicBezTo>
                  <a:pt x="6207481" y="427591"/>
                  <a:pt x="6173002" y="462070"/>
                  <a:pt x="6130469" y="462070"/>
                </a:cubicBezTo>
                <a:lnTo>
                  <a:pt x="77012" y="462070"/>
                </a:lnTo>
                <a:cubicBezTo>
                  <a:pt x="34479" y="462070"/>
                  <a:pt x="0" y="427591"/>
                  <a:pt x="0" y="385058"/>
                </a:cubicBezTo>
                <a:lnTo>
                  <a:pt x="0" y="77012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61400" tIns="52920" rIns="52920" bIns="5292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C00000"/>
                </a:solidFill>
                <a:latin typeface="Arial"/>
                <a:ea typeface="DejaVu Sans"/>
              </a:rPr>
              <a:t>Проведение анализа информации о поднадзорных объектах по разработанным критериям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21" name="Прямоугольник 20"/>
          <p:cNvSpPr/>
          <p:nvPr/>
        </p:nvSpPr>
        <p:spPr>
          <a:xfrm>
            <a:off x="795240" y="5493600"/>
            <a:ext cx="405000" cy="68904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5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3640" y="1075320"/>
            <a:ext cx="8495640" cy="719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1A1A4D"/>
                </a:solidFill>
                <a:latin typeface="Arial"/>
                <a:ea typeface="DejaVu Sans"/>
              </a:rPr>
              <a:t>В области промышленной безопасности: 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845000"/>
            <a:ext cx="7972200" cy="376880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лицензии, аттестации по промышленной безопасности;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отчета о производственном контроле за 2022 г.;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анализ заключений экспертизы промышленной безопасности в части: 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spcBef>
                <a:spcPts val="601"/>
              </a:spcBef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контроля срока службы зданий и технических устройств,</a:t>
            </a:r>
            <a:endParaRPr lang="ru-RU" sz="1800" b="0" strike="noStrike" spc="-1" dirty="0">
              <a:latin typeface="Open Sans"/>
            </a:endParaRPr>
          </a:p>
          <a:p>
            <a:pPr marL="72000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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выявления отрицательных и ограниченных заключений;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наличие информации об инцидентах, авариях, несчастных случаях;</a:t>
            </a:r>
            <a:endParaRPr lang="ru-RU" sz="1800" b="0" strike="noStrike" spc="-1" dirty="0">
              <a:latin typeface="Open Sans"/>
            </a:endParaRPr>
          </a:p>
          <a:p>
            <a:pPr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  <a:p>
            <a:pPr marL="285840" indent="-285840">
              <a:lnSpc>
                <a:spcPct val="100000"/>
              </a:lnSpc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solidFill>
                  <a:srgbClr val="1A1A4D"/>
                </a:solidFill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Ростехнадзора от 23 ноября 2021 г. № 397.</a:t>
            </a:r>
            <a:endParaRPr lang="ru-RU" sz="1800" b="0" strike="noStrike" spc="-1" dirty="0"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560" y="566388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>
              <a:latin typeface="Open Sans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Num" idx="4294967295"/>
          </p:nvPr>
        </p:nvSpPr>
        <p:spPr>
          <a:xfrm>
            <a:off x="6948360" y="6309360"/>
            <a:ext cx="2025360" cy="40320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6</a:t>
            </a:r>
            <a:endParaRPr lang="ru-RU" sz="1600" b="0" strike="noStrike" spc="-1" dirty="0">
              <a:latin typeface="Tempora LGC Uni"/>
            </a:endParaRPr>
          </a:p>
          <a:p>
            <a:pPr algn="r">
              <a:lnSpc>
                <a:spcPct val="100000"/>
              </a:lnSpc>
            </a:pP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title" idx="4294967295"/>
          </p:nvPr>
        </p:nvSpPr>
        <p:spPr>
          <a:xfrm>
            <a:off x="846720" y="13860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24" name="Line 2"/>
          <p:cNvSpPr/>
          <p:nvPr/>
        </p:nvSpPr>
        <p:spPr>
          <a:xfrm>
            <a:off x="0" y="764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5" name="Рисунок 23"/>
          <p:cNvPicPr/>
          <p:nvPr/>
        </p:nvPicPr>
        <p:blipFill>
          <a:blip r:embed="rId3"/>
          <a:stretch/>
        </p:blipFill>
        <p:spPr>
          <a:xfrm>
            <a:off x="202320" y="16164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26" name="Скругленный прямоугольник 1"/>
          <p:cNvSpPr/>
          <p:nvPr/>
        </p:nvSpPr>
        <p:spPr>
          <a:xfrm>
            <a:off x="324180" y="858325"/>
            <a:ext cx="8495640" cy="457389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области государственного энергетического надзора: </a:t>
            </a:r>
            <a:endParaRPr lang="ru-RU" sz="1800" b="0" strike="noStrike" spc="-1" dirty="0">
              <a:latin typeface="Open Sans"/>
            </a:endParaRPr>
          </a:p>
        </p:txBody>
      </p:sp>
      <p:sp>
        <p:nvSpPr>
          <p:cNvPr id="127" name="TextBox 2"/>
          <p:cNvSpPr/>
          <p:nvPr/>
        </p:nvSpPr>
        <p:spPr>
          <a:xfrm>
            <a:off x="846720" y="1262987"/>
            <a:ext cx="7861337" cy="498452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неоднократное объявление предостережений о недопустимости нарушения обязательных требований;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привлечение к административной ответственности в 2021-2022 гг.                 по ч. 1 ст. 19.5 Кодекса Российской Федерации об административных правонарушениях;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аварий (технологических нарушений) в сетях 110кВ и выше, а также несчастных случаев;</a:t>
            </a:r>
          </a:p>
          <a:p>
            <a:pPr marL="285840" indent="-285840"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информации, поступившей об отключениях энергообъектов;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наличие замечаний, послуживших причиной неполучения паспорта или акта готовности к отопительному периоду (для теплоснабжающих организаций) на протяжении нескольких лет;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pc="-1" dirty="0"/>
              <a:t>анализ результатов прохождения проверки знаний;</a:t>
            </a:r>
          </a:p>
          <a:p>
            <a:pPr marL="285840" indent="-285840">
              <a:lnSpc>
                <a:spcPct val="100000"/>
              </a:lnSpc>
              <a:spcBef>
                <a:spcPts val="600"/>
              </a:spcBef>
              <a:buClr>
                <a:srgbClr val="1A1A4D"/>
              </a:buClr>
              <a:buFont typeface="Wingdings" charset="2"/>
              <a:buChar char=""/>
            </a:pPr>
            <a:r>
              <a:rPr lang="ru-RU" sz="1800" b="0" strike="noStrike" spc="-1" dirty="0">
                <a:latin typeface="Arial"/>
                <a:ea typeface="DejaVu Sans"/>
              </a:rPr>
              <a:t>проверка индикаторов риска нарушения обязательных требований согласно приказу Минэнерго России от 23 ноября 2021 г. № 397.</a:t>
            </a:r>
          </a:p>
          <a:p>
            <a:pPr>
              <a:lnSpc>
                <a:spcPct val="100000"/>
              </a:lnSpc>
              <a:buClr>
                <a:srgbClr val="1A1A4D"/>
              </a:buClr>
            </a:pPr>
            <a:endParaRPr lang="ru-RU" sz="1800" b="0" strike="noStrike" spc="-1" dirty="0">
              <a:solidFill>
                <a:srgbClr val="FF0000"/>
              </a:solidFill>
              <a:latin typeface="Open Sans"/>
            </a:endParaRPr>
          </a:p>
          <a:p>
            <a:pPr algn="just">
              <a:lnSpc>
                <a:spcPct val="100000"/>
              </a:lnSpc>
            </a:pPr>
            <a:endParaRPr lang="ru-RU" sz="1800" b="0" strike="noStrike" spc="-1" dirty="0">
              <a:latin typeface="Open Sans"/>
            </a:endParaRPr>
          </a:p>
        </p:txBody>
      </p:sp>
      <p:sp>
        <p:nvSpPr>
          <p:cNvPr id="128" name="Скругленный прямоугольник 1"/>
          <p:cNvSpPr/>
          <p:nvPr/>
        </p:nvSpPr>
        <p:spPr>
          <a:xfrm>
            <a:off x="484380" y="5873220"/>
            <a:ext cx="8495640" cy="64404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C00000"/>
                </a:solidFill>
                <a:latin typeface="Arial"/>
                <a:ea typeface="DejaVu Sans"/>
              </a:rPr>
              <a:t>Перечень указанных критериев не является исчерпывающим </a:t>
            </a:r>
            <a:endParaRPr lang="ru-RU" sz="1800" b="0" strike="noStrike" spc="-1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830010233"/>
      </p:ext>
    </p:extLst>
  </p:cSld>
  <p:clrMapOvr>
    <a:masterClrMapping/>
  </p:clrMapOvr>
  <p:transition spd="med"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1600" b="0" strike="noStrike" spc="-1" dirty="0">
                <a:solidFill>
                  <a:srgbClr val="000000"/>
                </a:solidFill>
                <a:latin typeface="Arial"/>
              </a:rPr>
              <a:t>7</a:t>
            </a:r>
            <a:endParaRPr lang="ru-RU" sz="1600" b="0" strike="noStrike" spc="-1" dirty="0">
              <a:latin typeface="Tempora LGC Uni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title"/>
          </p:nvPr>
        </p:nvSpPr>
        <p:spPr>
          <a:xfrm>
            <a:off x="827640" y="214560"/>
            <a:ext cx="7770960" cy="547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numCol="1" spc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31" name="Line 2"/>
          <p:cNvSpPr/>
          <p:nvPr/>
        </p:nvSpPr>
        <p:spPr>
          <a:xfrm>
            <a:off x="0" y="83664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32" name="Рисунок 23"/>
          <p:cNvPicPr/>
          <p:nvPr/>
        </p:nvPicPr>
        <p:blipFill>
          <a:blip r:embed="rId3"/>
          <a:stretch/>
        </p:blipFill>
        <p:spPr>
          <a:xfrm>
            <a:off x="33624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33" name="Скругленный прямоугольник 1"/>
          <p:cNvSpPr/>
          <p:nvPr/>
        </p:nvSpPr>
        <p:spPr>
          <a:xfrm>
            <a:off x="611640" y="969840"/>
            <a:ext cx="8254800" cy="683280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02060"/>
                </a:solidFill>
                <a:latin typeface="Arial"/>
                <a:ea typeface="DejaVu Sans"/>
              </a:rPr>
              <a:t>ПРОФИЛАКТИЧЕСКИЕ МЕРОПРИЯТИЯ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1A1A4D"/>
                </a:solidFill>
                <a:latin typeface="Arial"/>
                <a:ea typeface="DejaVu Sans"/>
              </a:rPr>
              <a:t>в отношении поднадзорных организаций </a:t>
            </a:r>
            <a:endParaRPr lang="ru-RU" sz="2000" b="0" strike="noStrike" spc="-1" dirty="0">
              <a:latin typeface="Open Sans"/>
            </a:endParaRPr>
          </a:p>
          <a:p>
            <a:pPr algn="ctr">
              <a:lnSpc>
                <a:spcPct val="100000"/>
              </a:lnSpc>
            </a:pPr>
            <a:endParaRPr lang="ru-RU" sz="2000" b="0" strike="noStrike" spc="-1" dirty="0">
              <a:latin typeface="Open Sans"/>
            </a:endParaRPr>
          </a:p>
        </p:txBody>
      </p:sp>
      <p:grpSp>
        <p:nvGrpSpPr>
          <p:cNvPr id="134" name="Группа 7"/>
          <p:cNvGrpSpPr/>
          <p:nvPr/>
        </p:nvGrpSpPr>
        <p:grpSpPr>
          <a:xfrm>
            <a:off x="336240" y="1556640"/>
            <a:ext cx="8605080" cy="5034240"/>
            <a:chOff x="336240" y="1556640"/>
            <a:chExt cx="8605080" cy="5034240"/>
          </a:xfrm>
        </p:grpSpPr>
        <p:sp>
          <p:nvSpPr>
            <p:cNvPr id="135" name="Прямоугольник 8"/>
            <p:cNvSpPr/>
            <p:nvPr/>
          </p:nvSpPr>
          <p:spPr>
            <a:xfrm>
              <a:off x="484560" y="1556640"/>
              <a:ext cx="8456760" cy="5034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36" name="Полилиния 9"/>
            <p:cNvSpPr/>
            <p:nvPr/>
          </p:nvSpPr>
          <p:spPr>
            <a:xfrm>
              <a:off x="339120" y="4462920"/>
              <a:ext cx="8526240" cy="362160"/>
            </a:xfrm>
            <a:custGeom>
              <a:avLst/>
              <a:gdLst/>
              <a:ahLst/>
              <a:cxnLst/>
              <a:rect l="l" t="t" r="r" b="b"/>
              <a:pathLst>
                <a:path w="4124705" h="301409">
                  <a:moveTo>
                    <a:pt x="0" y="50235"/>
                  </a:moveTo>
                  <a:cubicBezTo>
                    <a:pt x="0" y="22491"/>
                    <a:pt x="22491" y="0"/>
                    <a:pt x="50235" y="0"/>
                  </a:cubicBezTo>
                  <a:lnTo>
                    <a:pt x="4074470" y="0"/>
                  </a:lnTo>
                  <a:cubicBezTo>
                    <a:pt x="4102214" y="0"/>
                    <a:pt x="4124705" y="22491"/>
                    <a:pt x="4124705" y="50235"/>
                  </a:cubicBezTo>
                  <a:lnTo>
                    <a:pt x="4124705" y="251174"/>
                  </a:lnTo>
                  <a:cubicBezTo>
                    <a:pt x="4124705" y="278918"/>
                    <a:pt x="4102214" y="301409"/>
                    <a:pt x="4074470" y="301409"/>
                  </a:cubicBezTo>
                  <a:lnTo>
                    <a:pt x="50235" y="301409"/>
                  </a:lnTo>
                  <a:cubicBezTo>
                    <a:pt x="22491" y="301409"/>
                    <a:pt x="0" y="278918"/>
                    <a:pt x="0" y="251174"/>
                  </a:cubicBezTo>
                  <a:lnTo>
                    <a:pt x="0" y="50235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3840" tIns="45360" rIns="45360" bIns="453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Предостережения по результатам проведенного анализа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7" name="Полилиния 10"/>
            <p:cNvSpPr/>
            <p:nvPr/>
          </p:nvSpPr>
          <p:spPr>
            <a:xfrm>
              <a:off x="349560" y="2512440"/>
              <a:ext cx="8525520" cy="771840"/>
            </a:xfrm>
            <a:custGeom>
              <a:avLst/>
              <a:gdLst/>
              <a:ahLst/>
              <a:cxnLst/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61400" tIns="52920" rIns="52920" bIns="52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анализом причин аварий и несчастных случаев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8" name="Полилиния 11"/>
            <p:cNvSpPr/>
            <p:nvPr/>
          </p:nvSpPr>
          <p:spPr>
            <a:xfrm>
              <a:off x="336240" y="3360600"/>
              <a:ext cx="8525520" cy="1000800"/>
            </a:xfrm>
            <a:custGeom>
              <a:avLst/>
              <a:gdLst/>
              <a:ahLst/>
              <a:cxnLst/>
              <a:rect l="l" t="t" r="r" b="b"/>
              <a:pathLst>
                <a:path w="3060868" h="380856">
                  <a:moveTo>
                    <a:pt x="0" y="63476"/>
                  </a:moveTo>
                  <a:cubicBezTo>
                    <a:pt x="0" y="28419"/>
                    <a:pt x="28419" y="0"/>
                    <a:pt x="63476" y="0"/>
                  </a:cubicBezTo>
                  <a:lnTo>
                    <a:pt x="2997392" y="0"/>
                  </a:lnTo>
                  <a:cubicBezTo>
                    <a:pt x="3032449" y="0"/>
                    <a:pt x="3060868" y="28419"/>
                    <a:pt x="3060868" y="63476"/>
                  </a:cubicBezTo>
                  <a:lnTo>
                    <a:pt x="3060868" y="317380"/>
                  </a:lnTo>
                  <a:cubicBezTo>
                    <a:pt x="3060868" y="352437"/>
                    <a:pt x="3032449" y="380856"/>
                    <a:pt x="2997392" y="380856"/>
                  </a:cubicBezTo>
                  <a:lnTo>
                    <a:pt x="63476" y="380856"/>
                  </a:lnTo>
                  <a:cubicBezTo>
                    <a:pt x="28419" y="380856"/>
                    <a:pt x="0" y="352437"/>
                    <a:pt x="0" y="317380"/>
                  </a:cubicBezTo>
                  <a:lnTo>
                    <a:pt x="0" y="63476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57440" tIns="48960" rIns="48960" bIns="4896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Направление писем с предложением о проведении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самообследования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 в соответствии </a:t>
              </a:r>
              <a:r>
                <a:rPr lang="ru-RU" sz="2000" b="0" u="sng" strike="noStrike" spc="-1">
                  <a:solidFill>
                    <a:srgbClr val="000000"/>
                  </a:solidFill>
                  <a:uFillTx/>
                  <a:latin typeface="Arial"/>
                  <a:ea typeface="DejaVu Sans"/>
                </a:rPr>
                <a:t>с проверочными листами</a:t>
              </a: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, </a:t>
              </a:r>
              <a:endParaRPr lang="ru-RU" sz="2000" b="0" strike="noStrike" spc="-1">
                <a:latin typeface="Open Sans"/>
              </a:endParaRPr>
            </a:p>
            <a:p>
              <a:pPr>
                <a:lnSpc>
                  <a:spcPct val="90000"/>
                </a:lnSpc>
              </a:pPr>
              <a:r>
                <a:rPr lang="ru-RU" sz="2000" b="0" strike="noStrike" spc="-1">
                  <a:solidFill>
                    <a:srgbClr val="000000"/>
                  </a:solidFill>
                  <a:latin typeface="Arial"/>
                  <a:ea typeface="DejaVu Sans"/>
                </a:rPr>
                <a:t>утвержденными приказами Ростехнадзора</a:t>
              </a:r>
              <a:endParaRPr lang="ru-RU" sz="2000" b="0" strike="noStrike" spc="-1">
                <a:latin typeface="Open Sans"/>
              </a:endParaRPr>
            </a:p>
          </p:txBody>
        </p:sp>
        <p:sp>
          <p:nvSpPr>
            <p:cNvPr id="139" name="Полилиния 13"/>
            <p:cNvSpPr/>
            <p:nvPr/>
          </p:nvSpPr>
          <p:spPr>
            <a:xfrm>
              <a:off x="336240" y="1724040"/>
              <a:ext cx="8525520" cy="680040"/>
            </a:xfrm>
            <a:custGeom>
              <a:avLst/>
              <a:gdLst/>
              <a:ahLst/>
              <a:cxnLst/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rgbClr val="CEF1F4"/>
                </a:gs>
                <a:gs pos="100000">
                  <a:srgbClr val="DEF5F8"/>
                </a:gs>
              </a:gsLst>
              <a:lin ang="5400000"/>
            </a:gradFill>
            <a:ln>
              <a:solidFill>
                <a:srgbClr val="B5DCDE"/>
              </a:solidFill>
              <a:round/>
            </a:ln>
            <a:scene3d>
              <a:camera prst="orthographicFront"/>
              <a:lightRig rig="threePt" dir="t"/>
            </a:scene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 lIns="770400" tIns="61920" rIns="61920" bIns="61920" numCol="1" spcCol="1440" anchor="ctr">
              <a:noAutofit/>
              <a:scene3d>
                <a:camera prst="orthographicFront"/>
                <a:lightRig rig="threePt" dir="t"/>
              </a:scene3d>
            </a:bodyPr>
            <a:lstStyle/>
            <a:p>
              <a:pPr>
                <a:lnSpc>
                  <a:spcPct val="100000"/>
                </a:lnSpc>
              </a:pPr>
              <a:r>
                <a:rPr lang="ru-RU" sz="2000" b="0" strike="noStrike" spc="-1" dirty="0">
                  <a:solidFill>
                    <a:srgbClr val="000000"/>
                  </a:solidFill>
                  <a:latin typeface="Arial"/>
                  <a:ea typeface="DejaVu Sans"/>
                </a:rPr>
                <a:t>Направление информационных писем с обзором нарушений                        по результатам контрольных (надзорных) мероприятий</a:t>
              </a:r>
              <a:endParaRPr lang="ru-RU" sz="2000" b="0" strike="noStrike" spc="-1" dirty="0">
                <a:latin typeface="Open Sans"/>
              </a:endParaRPr>
            </a:p>
          </p:txBody>
        </p:sp>
        <p:sp>
          <p:nvSpPr>
            <p:cNvPr id="140" name="Прямоугольник 14"/>
            <p:cNvSpPr/>
            <p:nvPr/>
          </p:nvSpPr>
          <p:spPr>
            <a:xfrm flipV="1">
              <a:off x="3996000" y="5102640"/>
              <a:ext cx="29160" cy="58680"/>
            </a:xfrm>
            <a:prstGeom prst="rect">
              <a:avLst/>
            </a:prstGeom>
            <a:solidFill>
              <a:srgbClr val="E0F0F1"/>
            </a:solidFill>
            <a:ln>
              <a:solidFill>
                <a:srgbClr val="FFFFFF"/>
              </a:solidFill>
              <a:round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/>
          </p:style>
        </p:sp>
      </p:grpSp>
      <p:sp>
        <p:nvSpPr>
          <p:cNvPr id="141" name="Прямоугольник 17"/>
          <p:cNvSpPr/>
          <p:nvPr/>
        </p:nvSpPr>
        <p:spPr>
          <a:xfrm>
            <a:off x="448200" y="17445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2" name="Прямоугольник 1"/>
          <p:cNvSpPr/>
          <p:nvPr/>
        </p:nvSpPr>
        <p:spPr>
          <a:xfrm>
            <a:off x="336240" y="6108120"/>
            <a:ext cx="8605080" cy="638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По итогам работы - принятие решения о согласовании </a:t>
            </a:r>
            <a:endParaRPr lang="ru-RU" sz="1800" b="0" strike="noStrike" spc="-1">
              <a:latin typeface="Open Sans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C00000"/>
                </a:solidFill>
                <a:latin typeface="Arial"/>
                <a:ea typeface="DejaVu Sans"/>
              </a:rPr>
              <a:t>с органами прокуратуры внеплановой проверки</a:t>
            </a:r>
            <a:endParaRPr lang="ru-RU" sz="1800" b="0" strike="noStrike" spc="-1">
              <a:latin typeface="Open Sans"/>
            </a:endParaRPr>
          </a:p>
        </p:txBody>
      </p:sp>
      <p:sp>
        <p:nvSpPr>
          <p:cNvPr id="143" name="Полилиния 20"/>
          <p:cNvSpPr/>
          <p:nvPr/>
        </p:nvSpPr>
        <p:spPr>
          <a:xfrm>
            <a:off x="331560" y="489852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Приглашение для участия в совещаниях по аварийности                              и травматизму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4" name="Прямоугольник 22"/>
          <p:cNvSpPr/>
          <p:nvPr/>
        </p:nvSpPr>
        <p:spPr>
          <a:xfrm>
            <a:off x="471600" y="261000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5" name="Прямоугольник 23"/>
          <p:cNvSpPr/>
          <p:nvPr/>
        </p:nvSpPr>
        <p:spPr>
          <a:xfrm>
            <a:off x="448200" y="350028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6" name="Прямоугольник 24"/>
          <p:cNvSpPr/>
          <p:nvPr/>
        </p:nvSpPr>
        <p:spPr>
          <a:xfrm>
            <a:off x="448200" y="433692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7" name="Прямоугольник 25"/>
          <p:cNvSpPr/>
          <p:nvPr/>
        </p:nvSpPr>
        <p:spPr>
          <a:xfrm>
            <a:off x="448200" y="486324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48" name="Полилиния 21"/>
          <p:cNvSpPr/>
          <p:nvPr/>
        </p:nvSpPr>
        <p:spPr>
          <a:xfrm>
            <a:off x="339120" y="5545800"/>
            <a:ext cx="8525520" cy="550800"/>
          </a:xfrm>
          <a:custGeom>
            <a:avLst/>
            <a:gdLst/>
            <a:ahLst/>
            <a:cxnLst/>
            <a:rect l="l" t="t" r="r" b="b"/>
            <a:pathLst>
              <a:path w="4124705" h="301409">
                <a:moveTo>
                  <a:pt x="0" y="50235"/>
                </a:moveTo>
                <a:cubicBezTo>
                  <a:pt x="0" y="22491"/>
                  <a:pt x="22491" y="0"/>
                  <a:pt x="50235" y="0"/>
                </a:cubicBezTo>
                <a:lnTo>
                  <a:pt x="4074470" y="0"/>
                </a:lnTo>
                <a:cubicBezTo>
                  <a:pt x="4102214" y="0"/>
                  <a:pt x="4124705" y="22491"/>
                  <a:pt x="4124705" y="50235"/>
                </a:cubicBezTo>
                <a:lnTo>
                  <a:pt x="4124705" y="251174"/>
                </a:lnTo>
                <a:cubicBezTo>
                  <a:pt x="4124705" y="278918"/>
                  <a:pt x="4102214" y="301409"/>
                  <a:pt x="4074470" y="301409"/>
                </a:cubicBezTo>
                <a:lnTo>
                  <a:pt x="50235" y="301409"/>
                </a:lnTo>
                <a:cubicBezTo>
                  <a:pt x="22491" y="301409"/>
                  <a:pt x="0" y="278918"/>
                  <a:pt x="0" y="251174"/>
                </a:cubicBezTo>
                <a:lnTo>
                  <a:pt x="0" y="50235"/>
                </a:lnTo>
                <a:close/>
              </a:path>
            </a:pathLst>
          </a:custGeom>
          <a:gradFill rotWithShape="0">
            <a:gsLst>
              <a:gs pos="0">
                <a:srgbClr val="CEF1F4"/>
              </a:gs>
              <a:gs pos="100000">
                <a:srgbClr val="DEF5F8"/>
              </a:gs>
            </a:gsLst>
            <a:lin ang="5400000"/>
          </a:gradFill>
          <a:ln>
            <a:solidFill>
              <a:srgbClr val="B5DCDE"/>
            </a:solidFill>
            <a:round/>
          </a:ln>
          <a:scene3d>
            <a:camera prst="orthographicFront"/>
            <a:lightRig rig="threePt" dir="t"/>
          </a:scene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753840" tIns="45360" rIns="45360" bIns="45360" numCol="1" spcCol="1440" anchor="ctr">
            <a:noAutofit/>
            <a:scene3d>
              <a:camera prst="orthographicFront"/>
              <a:lightRig rig="threePt" dir="t"/>
            </a:scene3d>
          </a:bodyPr>
          <a:lstStyle/>
          <a:p>
            <a:pPr>
              <a:lnSpc>
                <a:spcPct val="90000"/>
              </a:lnSpc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  <a:ea typeface="DejaVu Sans"/>
              </a:rPr>
              <a:t>Организация консультирования путем онлайн-общения                         на сайте Управления в формате «Вопрос-ответ»</a:t>
            </a:r>
            <a:endParaRPr lang="ru-RU" sz="2000" b="0" strike="noStrike" spc="-1">
              <a:latin typeface="Open Sans"/>
            </a:endParaRPr>
          </a:p>
        </p:txBody>
      </p:sp>
      <p:sp>
        <p:nvSpPr>
          <p:cNvPr id="149" name="Прямоугольник 26"/>
          <p:cNvSpPr/>
          <p:nvPr/>
        </p:nvSpPr>
        <p:spPr>
          <a:xfrm>
            <a:off x="448200" y="5519160"/>
            <a:ext cx="363240" cy="577080"/>
          </a:xfrm>
          <a:prstGeom prst="rect">
            <a:avLst/>
          </a:prstGeom>
          <a:blipFill rotWithShape="0">
            <a:blip r:embed="rId4"/>
            <a:srcRect/>
            <a:stretch/>
          </a:blipFill>
          <a:ln>
            <a:noFill/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/>
        </p:style>
      </p:sp>
    </p:spTree>
  </p:cSld>
  <p:clrMapOvr>
    <a:masterClrMapping/>
  </p:clrMapOvr>
  <p:transition spd="med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Рисунок 1"/>
          <p:cNvPicPr/>
          <p:nvPr/>
        </p:nvPicPr>
        <p:blipFill>
          <a:blip r:embed="rId2"/>
          <a:stretch/>
        </p:blipFill>
        <p:spPr>
          <a:xfrm>
            <a:off x="33660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1" name="Line 1"/>
          <p:cNvSpPr/>
          <p:nvPr/>
        </p:nvSpPr>
        <p:spPr>
          <a:xfrm>
            <a:off x="0" y="83700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Прямоугольник 151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180000" y="837360"/>
            <a:ext cx="8818920" cy="60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Индикаторы риска нарушения обязательных требований </a:t>
            </a:r>
            <a:r>
              <a:rPr lang="ru-RU" sz="1600" b="1" spc="-1" dirty="0">
                <a:solidFill>
                  <a:srgbClr val="2A6099"/>
                </a:solidFill>
              </a:rPr>
              <a:t>в области промышленной безопасности согласно </a:t>
            </a:r>
            <a:r>
              <a:rPr lang="ru-RU" sz="1600" b="1" strike="noStrike" spc="-1" dirty="0">
                <a:solidFill>
                  <a:srgbClr val="2A6099"/>
                </a:solidFill>
                <a:latin typeface="Arial"/>
                <a:ea typeface="DejaVu Sans"/>
              </a:rPr>
              <a:t>приказа Ростехнадзора от 23 ноября 2021 г. № 397</a:t>
            </a:r>
            <a:endParaRPr lang="ru-RU" sz="1600" b="0" strike="noStrike" spc="-1" dirty="0">
              <a:latin typeface="Open Sans"/>
            </a:endParaRPr>
          </a:p>
        </p:txBody>
      </p:sp>
      <p:sp>
        <p:nvSpPr>
          <p:cNvPr id="154" name="Прямоугольник 153"/>
          <p:cNvSpPr/>
          <p:nvPr/>
        </p:nvSpPr>
        <p:spPr>
          <a:xfrm>
            <a:off x="180000" y="1593668"/>
            <a:ext cx="8818920" cy="50945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ПБ-1: поступление информации о трёх и более инцидентах, произошедших на опасном производственном объекте в течение одного календарного года;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ПБ-2: наличие в акте технического расследования причин аварии сведений о причинах аварии, связанных                     с нарушением требований промышленной безопасности на опасном производственном объекте;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ПБ-3: отсутствие в реестре лицензий сведений о лицензии на эксплуатацию взрывопожароопасных                               и химически опасных производственных объектов I, II и III классов опасности в течение 4 месяцев с даты регистрации в государственном реестре опасных производственных объектов;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ПБ-4: наличие сведений об опасном производственном объекте III, IV класса опасности в государственном реестре опасных производственных объектов по истечении 2 лет с даты внесения сведений в реестр заключений экспертизы промышленной безопасности об экспертизе промышленной безопасности, проведенной в отношении документации на консервацию или ликвидацию такого объекта;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6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  <a:cs typeface="Times New Roman" panose="02020603050405020304" pitchFamily="18" charset="0"/>
              </a:rPr>
              <a:t>ПБ-5: исключение сведений о юридическом лице (индивидуальном предпринимателе), эксплуатирующем опасный производственный объект III, IV класса опасности, из единого государственного реестра юридических </a:t>
            </a:r>
            <a:r>
              <a:rPr lang="ru-RU" sz="14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Tahoma"/>
                <a:cs typeface="Times New Roman" panose="02020603050405020304" pitchFamily="18" charset="0"/>
              </a:rPr>
              <a:t>лиц (единого государственного реестра индивидуальных предпринимателей).</a:t>
            </a:r>
            <a:endParaRPr lang="ru-RU" sz="1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021C7ADE-B29C-40C0-B41B-991CAB77BF28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8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Рисунок 2"/>
          <p:cNvPicPr/>
          <p:nvPr/>
        </p:nvPicPr>
        <p:blipFill>
          <a:blip r:embed="rId2"/>
          <a:stretch/>
        </p:blipFill>
        <p:spPr>
          <a:xfrm>
            <a:off x="336960" y="238320"/>
            <a:ext cx="463680" cy="489240"/>
          </a:xfrm>
          <a:prstGeom prst="rect">
            <a:avLst/>
          </a:prstGeom>
          <a:ln w="0">
            <a:noFill/>
          </a:ln>
        </p:spPr>
      </p:pic>
      <p:sp>
        <p:nvSpPr>
          <p:cNvPr id="156" name="Прямоугольник 155"/>
          <p:cNvSpPr/>
          <p:nvPr/>
        </p:nvSpPr>
        <p:spPr>
          <a:xfrm>
            <a:off x="1661400" y="223920"/>
            <a:ext cx="6257520" cy="495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Центральное управление Федеральной службы по экологическому, </a:t>
            </a:r>
            <a:r>
              <a:t/>
            </a:r>
            <a:br/>
            <a:r>
              <a:rPr lang="ru-RU" sz="1600" b="1" strike="noStrike" spc="-1">
                <a:solidFill>
                  <a:srgbClr val="4040B2"/>
                </a:solidFill>
                <a:latin typeface="Calibri"/>
                <a:ea typeface="DejaVu Sans"/>
              </a:rPr>
              <a:t>технологическому и атомному надзору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7" name="Line 3"/>
          <p:cNvSpPr/>
          <p:nvPr/>
        </p:nvSpPr>
        <p:spPr>
          <a:xfrm>
            <a:off x="0" y="837360"/>
            <a:ext cx="9144000" cy="360"/>
          </a:xfrm>
          <a:prstGeom prst="line">
            <a:avLst/>
          </a:prstGeom>
          <a:ln w="38100">
            <a:solidFill>
              <a:srgbClr val="C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8" name="Прямоугольник 157"/>
          <p:cNvSpPr/>
          <p:nvPr/>
        </p:nvSpPr>
        <p:spPr>
          <a:xfrm>
            <a:off x="900000" y="900000"/>
            <a:ext cx="7812000" cy="541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A6099"/>
                </a:solidFill>
                <a:latin typeface="Arial"/>
                <a:ea typeface="DejaVu Sans"/>
              </a:rPr>
              <a:t>Новые индикаторы риска нарушения обязательных требований согласно приказа Ростехнадзора от 23 ноября 2021 г. № 397</a:t>
            </a:r>
            <a:endParaRPr lang="ru-RU" sz="1600" b="0" strike="noStrike" spc="-1">
              <a:latin typeface="Open Sans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95794" y="1442160"/>
            <a:ext cx="9047126" cy="518506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ПБ-6: отсутствие сведений о заключении экспертизы промышленной безопасности, содержащем срок дальнейшей безопасной эксплуатации технического устройства, применяемого на опасном производственном объекте III или IV класса опасности, или сведений о выводе из эксплуатации такого технического устройства                    по истечении года после установленного срока его эксплуатации;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ПБ-7: отсутствие сведений о заключении экспертизы промышленной безопасности, содержащем вывод                               о соответствии здания или сооружения на опасном производственном объекте III или IV класса опасности требованиям промышленной безопасности, либо сведений о выводе из эксплуатации такого здания                                   или сооружения по истечении года с даты внесения в реестр заключений экспертизы промышленной безопасности заключения, содержащего вывод о несоответствии такого здания или сооружения требованиям промышленной безопасности;</a:t>
            </a:r>
            <a:endParaRPr lang="ru-RU" sz="1400" b="0" strike="noStrike" spc="-1" dirty="0">
              <a:latin typeface="Open Sans"/>
            </a:endParaRPr>
          </a:p>
          <a:p>
            <a:pPr marL="324000" indent="-216000" algn="just">
              <a:lnSpc>
                <a:spcPct val="15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400" b="0" strike="noStrike" spc="-1" dirty="0">
                <a:solidFill>
                  <a:srgbClr val="000000"/>
                </a:solidFill>
                <a:latin typeface="Times New Roman"/>
                <a:ea typeface="DejaVu Sans"/>
              </a:rPr>
              <a:t>ПБ-8: факт выдачи экспертом в области промышленной безопасности заведомо ложного заключения экспертизы промышленной безопасности в отношении объекта экспертизы заказчика, при наличии в реестре заключений экспертизы промышленной безопасности сведений о заключении экспертизы промышленной безопасности, содержащем вывод о соответствии объекта экспертизы требованиям промышленной безопасности, выданном указанным экспертом в отношении иных объектов экспертизы этого заказчика в течение двух лет, предшествующих дате привлечения эксперта к административной ответственности.</a:t>
            </a:r>
            <a:endParaRPr lang="ru-RU" sz="1400" b="0" strike="noStrike" spc="-1" dirty="0">
              <a:latin typeface="Open Sans"/>
            </a:endParaRPr>
          </a:p>
        </p:txBody>
      </p:sp>
      <p:sp>
        <p:nvSpPr>
          <p:cNvPr id="7" name="PlaceHolder 1">
            <a:extLst>
              <a:ext uri="{FF2B5EF4-FFF2-40B4-BE49-F238E27FC236}">
                <a16:creationId xmlns:a16="http://schemas.microsoft.com/office/drawing/2014/main" xmlns="" id="{12AD1F85-7B75-4C42-BDCE-0170316B5F8E}"/>
              </a:ext>
            </a:extLst>
          </p:cNvPr>
          <p:cNvSpPr txBox="1">
            <a:spLocks/>
          </p:cNvSpPr>
          <p:nvPr/>
        </p:nvSpPr>
        <p:spPr>
          <a:xfrm>
            <a:off x="7010280" y="6381720"/>
            <a:ext cx="1952640" cy="474840"/>
          </a:xfrm>
          <a:prstGeom prst="rect">
            <a:avLst/>
          </a:prstGeom>
          <a:noFill/>
          <a:ln w="9360">
            <a:noFill/>
          </a:ln>
        </p:spPr>
        <p:txBody>
          <a:bodyPr lIns="90000" tIns="45000" rIns="90000" bIns="45000" numCol="1" spcCol="0" anchor="t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600" spc="-1" dirty="0">
                <a:solidFill>
                  <a:srgbClr val="000000"/>
                </a:solidFill>
                <a:latin typeface="Arial"/>
              </a:rPr>
              <a:t>9</a:t>
            </a:r>
            <a:endParaRPr lang="ru-RU" sz="1600" spc="-1" dirty="0">
              <a:latin typeface="Tempora LGC Uni"/>
            </a:endParaRPr>
          </a:p>
        </p:txBody>
      </p:sp>
    </p:spTree>
  </p:cSld>
  <p:clrMapOvr>
    <a:masterClrMapping/>
  </p:clrMapOvr>
  <p:transition spd="med">
    <p:cover dir="l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65323</TotalTime>
  <Words>1302</Words>
  <Application>Microsoft Office PowerPoint</Application>
  <PresentationFormat>Экран (4:3)</PresentationFormat>
  <Paragraphs>128</Paragraphs>
  <Slides>13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4" baseType="lpstr">
      <vt:lpstr>Arial</vt:lpstr>
      <vt:lpstr>Calibri</vt:lpstr>
      <vt:lpstr>DejaVu Sans</vt:lpstr>
      <vt:lpstr>Open Sans</vt:lpstr>
      <vt:lpstr>Symbol</vt:lpstr>
      <vt:lpstr>Tahoma</vt:lpstr>
      <vt:lpstr>Tempora LGC Uni</vt:lpstr>
      <vt:lpstr>Times New Roman</vt:lpstr>
      <vt:lpstr>Wingdings</vt:lpstr>
      <vt:lpstr>Office Theme</vt:lpstr>
      <vt:lpstr>Office Theme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subject/>
  <dc:creator>Копылов</dc:creator>
  <dc:description/>
  <cp:lastModifiedBy>user</cp:lastModifiedBy>
  <cp:revision>2714</cp:revision>
  <cp:lastPrinted>2022-05-30T10:51:55Z</cp:lastPrinted>
  <dcterms:created xsi:type="dcterms:W3CDTF">2000-02-02T11:29:10Z</dcterms:created>
  <dcterms:modified xsi:type="dcterms:W3CDTF">2024-06-07T14:55:06Z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12</vt:i4>
  </property>
  <property fmtid="{D5CDD505-2E9C-101B-9397-08002B2CF9AE}" pid="3" name="PresentationFormat">
    <vt:lpwstr>Экран (4:3)</vt:lpwstr>
  </property>
  <property fmtid="{D5CDD505-2E9C-101B-9397-08002B2CF9AE}" pid="4" name="Slides">
    <vt:i4>15</vt:i4>
  </property>
</Properties>
</file>